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81" r:id="rId10"/>
    <p:sldId id="278" r:id="rId11"/>
    <p:sldId id="279" r:id="rId12"/>
    <p:sldId id="282" r:id="rId13"/>
    <p:sldId id="283" r:id="rId14"/>
    <p:sldId id="297" r:id="rId15"/>
    <p:sldId id="269" r:id="rId16"/>
    <p:sldId id="298" r:id="rId17"/>
    <p:sldId id="323" r:id="rId18"/>
    <p:sldId id="271" r:id="rId19"/>
    <p:sldId id="299" r:id="rId20"/>
    <p:sldId id="264" r:id="rId21"/>
    <p:sldId id="286" r:id="rId22"/>
    <p:sldId id="320" r:id="rId23"/>
    <p:sldId id="268" r:id="rId24"/>
    <p:sldId id="290" r:id="rId25"/>
    <p:sldId id="300" r:id="rId26"/>
    <p:sldId id="324" r:id="rId27"/>
    <p:sldId id="318" r:id="rId28"/>
    <p:sldId id="317" r:id="rId29"/>
    <p:sldId id="287" r:id="rId30"/>
    <p:sldId id="285" r:id="rId31"/>
    <p:sldId id="284" r:id="rId32"/>
    <p:sldId id="301" r:id="rId33"/>
    <p:sldId id="302" r:id="rId34"/>
    <p:sldId id="316" r:id="rId35"/>
    <p:sldId id="303" r:id="rId36"/>
    <p:sldId id="304" r:id="rId37"/>
    <p:sldId id="280" r:id="rId38"/>
    <p:sldId id="305" r:id="rId39"/>
    <p:sldId id="309" r:id="rId40"/>
    <p:sldId id="289" r:id="rId41"/>
    <p:sldId id="311" r:id="rId42"/>
    <p:sldId id="312" r:id="rId43"/>
    <p:sldId id="313" r:id="rId44"/>
    <p:sldId id="325" r:id="rId45"/>
    <p:sldId id="276" r:id="rId46"/>
    <p:sldId id="314" r:id="rId47"/>
    <p:sldId id="315" r:id="rId48"/>
    <p:sldId id="296" r:id="rId49"/>
    <p:sldId id="272" r:id="rId50"/>
    <p:sldId id="273" r:id="rId51"/>
    <p:sldId id="274" r:id="rId52"/>
    <p:sldId id="275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56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 autoAdjust="0"/>
    <p:restoredTop sz="94605" autoAdjust="0"/>
  </p:normalViewPr>
  <p:slideViewPr>
    <p:cSldViewPr snapToGrid="0">
      <p:cViewPr>
        <p:scale>
          <a:sx n="70" d="100"/>
          <a:sy n="70" d="100"/>
        </p:scale>
        <p:origin x="1066" y="326"/>
      </p:cViewPr>
      <p:guideLst>
        <p:guide orient="horz" pos="323"/>
        <p:guide pos="56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936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626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2447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0568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346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907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871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PE" dirty="0"/>
              <a:t>https://www.kaggle.com/c/santander-customer-transaction-prediction</a:t>
            </a:r>
          </a:p>
        </p:txBody>
      </p:sp>
    </p:spTree>
    <p:extLst>
      <p:ext uri="{BB962C8B-B14F-4D97-AF65-F5344CB8AC3E}">
        <p14:creationId xmlns:p14="http://schemas.microsoft.com/office/powerpoint/2010/main" val="3832002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0263eb0a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50263eb0a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037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97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datascience.net/" TargetMode="External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hyperlink" Target="https://www.datasciencechallenge.or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rowdanalytix.com/community" TargetMode="External"/><Relationship Id="rId11" Type="http://schemas.openxmlformats.org/officeDocument/2006/relationships/hyperlink" Target="https://idao.world/" TargetMode="External"/><Relationship Id="rId5" Type="http://schemas.openxmlformats.org/officeDocument/2006/relationships/hyperlink" Target="https://www.drivendata.org/" TargetMode="External"/><Relationship Id="rId10" Type="http://schemas.openxmlformats.org/officeDocument/2006/relationships/hyperlink" Target="https://datasciencegame.com/" TargetMode="External"/><Relationship Id="rId4" Type="http://schemas.openxmlformats.org/officeDocument/2006/relationships/hyperlink" Target="http://www.kaggle.com/" TargetMode="External"/><Relationship Id="rId9" Type="http://schemas.openxmlformats.org/officeDocument/2006/relationships/hyperlink" Target="https://datahack.analyticsvidhya.com/contest/all/" TargetMode="External"/><Relationship Id="rId1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www.kaggle.com/c/santander-customer-transaction-predic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795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s-PE" sz="4000" dirty="0">
                <a:solidFill>
                  <a:srgbClr val="4C6AA3"/>
                </a:solidFill>
              </a:rPr>
              <a:t>¿Por qué participar?</a:t>
            </a:r>
            <a:endParaRPr dirty="0"/>
          </a:p>
        </p:txBody>
      </p:sp>
      <p:sp>
        <p:nvSpPr>
          <p:cNvPr id="135" name="Google Shape;135;p20"/>
          <p:cNvSpPr txBox="1"/>
          <p:nvPr/>
        </p:nvSpPr>
        <p:spPr>
          <a:xfrm>
            <a:off x="1100525" y="4823525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Premios</a:t>
            </a:r>
            <a:endParaRPr dirty="0"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100525" y="3494600"/>
            <a:ext cx="2520000" cy="428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rnd"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Diversión</a:t>
            </a:r>
            <a:endParaRPr dirty="0"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100525" y="2830138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Experiencia</a:t>
            </a:r>
            <a:endParaRPr dirty="0"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00525" y="2165675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Aprendizaje</a:t>
            </a:r>
            <a:endParaRPr dirty="0"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100525" y="4159063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Red de contactos</a:t>
            </a:r>
            <a:endParaRPr dirty="0">
              <a:sym typeface="Calibri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16925" y="1669400"/>
            <a:ext cx="902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Por:</a:t>
            </a:r>
            <a:endParaRPr dirty="0"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52CF4-C0A6-420A-BB63-98949E1303D3}"/>
              </a:ext>
            </a:extLst>
          </p:cNvPr>
          <p:cNvSpPr txBox="1"/>
          <p:nvPr/>
        </p:nvSpPr>
        <p:spPr>
          <a:xfrm>
            <a:off x="4346518" y="3115425"/>
            <a:ext cx="3108543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Compites con otros como tú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Sigues mejorándote a ti mismo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C6D93-59A4-41E6-BDF4-476EEAC59294}"/>
              </a:ext>
            </a:extLst>
          </p:cNvPr>
          <p:cNvSpPr txBox="1"/>
          <p:nvPr/>
        </p:nvSpPr>
        <p:spPr>
          <a:xfrm>
            <a:off x="4513634" y="4445540"/>
            <a:ext cx="65694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Todos miramos el </a:t>
            </a:r>
            <a:r>
              <a:rPr lang="es-PE" dirty="0" err="1"/>
              <a:t>Leaderboard</a:t>
            </a:r>
            <a:endParaRPr lang="es-PE" dirty="0"/>
          </a:p>
          <a:p>
            <a:pPr marL="285750" indent="-285750">
              <a:buFontTx/>
              <a:buChar char="-"/>
            </a:pPr>
            <a:r>
              <a:rPr lang="es-PE" dirty="0"/>
              <a:t>Cuando te pasan en el ranking sientes más adrenalina (/ansiedad/frustración)</a:t>
            </a:r>
          </a:p>
          <a:p>
            <a:pPr marL="285750" indent="-285750">
              <a:buFontTx/>
              <a:buChar char="-"/>
            </a:pPr>
            <a:r>
              <a:rPr lang="es-PE" dirty="0"/>
              <a:t>Cuando mejoras en el ranking sientes …</a:t>
            </a:r>
          </a:p>
        </p:txBody>
      </p:sp>
    </p:spTree>
    <p:extLst>
      <p:ext uri="{BB962C8B-B14F-4D97-AF65-F5344CB8AC3E}">
        <p14:creationId xmlns:p14="http://schemas.microsoft.com/office/powerpoint/2010/main" val="310910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s-PE" sz="4000" dirty="0">
                <a:solidFill>
                  <a:srgbClr val="4C6AA3"/>
                </a:solidFill>
              </a:rPr>
              <a:t>¿Por qué participar?</a:t>
            </a:r>
            <a:endParaRPr dirty="0"/>
          </a:p>
        </p:txBody>
      </p:sp>
      <p:sp>
        <p:nvSpPr>
          <p:cNvPr id="135" name="Google Shape;135;p20"/>
          <p:cNvSpPr txBox="1"/>
          <p:nvPr/>
        </p:nvSpPr>
        <p:spPr>
          <a:xfrm>
            <a:off x="1100525" y="4823525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Premios</a:t>
            </a:r>
            <a:endParaRPr dirty="0"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100525" y="3494600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Diversión</a:t>
            </a:r>
            <a:endParaRPr dirty="0"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100525" y="2830138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Experiencia</a:t>
            </a:r>
            <a:endParaRPr dirty="0"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00525" y="2165675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Aprendizaje</a:t>
            </a:r>
            <a:endParaRPr dirty="0"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100525" y="4159063"/>
            <a:ext cx="2520000" cy="428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rnd"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Red de contactos</a:t>
            </a:r>
            <a:endParaRPr dirty="0">
              <a:sym typeface="Calibri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16925" y="1669400"/>
            <a:ext cx="902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Por:</a:t>
            </a:r>
            <a:endParaRPr dirty="0"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EEFB0-F895-43B2-AA91-00B40B6C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715" y="2066802"/>
            <a:ext cx="7077528" cy="318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s-PE" sz="4000" dirty="0">
                <a:solidFill>
                  <a:srgbClr val="4C6AA3"/>
                </a:solidFill>
              </a:rPr>
              <a:t>¿Por qué participar?</a:t>
            </a:r>
            <a:endParaRPr dirty="0"/>
          </a:p>
        </p:txBody>
      </p:sp>
      <p:sp>
        <p:nvSpPr>
          <p:cNvPr id="135" name="Google Shape;135;p20"/>
          <p:cNvSpPr txBox="1"/>
          <p:nvPr/>
        </p:nvSpPr>
        <p:spPr>
          <a:xfrm>
            <a:off x="1100525" y="4823525"/>
            <a:ext cx="2520000" cy="428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rnd"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Premios</a:t>
            </a:r>
            <a:endParaRPr dirty="0"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100525" y="3494600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Diversión</a:t>
            </a:r>
            <a:endParaRPr dirty="0"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100525" y="2830138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Experiencia</a:t>
            </a:r>
            <a:endParaRPr dirty="0"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00525" y="2165675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Aprendizaje</a:t>
            </a:r>
            <a:endParaRPr dirty="0"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100525" y="4159063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Red de contactos</a:t>
            </a:r>
            <a:endParaRPr dirty="0">
              <a:sym typeface="Calibri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16925" y="1669400"/>
            <a:ext cx="902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Por:</a:t>
            </a:r>
            <a:endParaRPr dirty="0"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ECA18-337A-478C-89E9-C4831B4E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901" y="1949569"/>
            <a:ext cx="2618717" cy="3449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1A75A0-67A2-4E12-8D2F-CCF558DCD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663" y="1883748"/>
            <a:ext cx="5391397" cy="344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s-PE" sz="4000" dirty="0">
                <a:solidFill>
                  <a:srgbClr val="4C6AA3"/>
                </a:solidFill>
              </a:rPr>
              <a:t>¿Por qué participar?</a:t>
            </a:r>
            <a:endParaRPr dirty="0"/>
          </a:p>
        </p:txBody>
      </p:sp>
      <p:sp>
        <p:nvSpPr>
          <p:cNvPr id="135" name="Google Shape;135;p20"/>
          <p:cNvSpPr txBox="1"/>
          <p:nvPr/>
        </p:nvSpPr>
        <p:spPr>
          <a:xfrm>
            <a:off x="1100525" y="4823525"/>
            <a:ext cx="2520000" cy="428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rnd"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Premios</a:t>
            </a:r>
            <a:endParaRPr dirty="0"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100525" y="3494600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Diversión</a:t>
            </a:r>
            <a:endParaRPr dirty="0"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100525" y="2830138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Experiencia</a:t>
            </a:r>
            <a:endParaRPr dirty="0"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00525" y="2165675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Aprendizaje</a:t>
            </a:r>
            <a:endParaRPr dirty="0"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100525" y="4159063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Red de contactos</a:t>
            </a:r>
            <a:endParaRPr dirty="0">
              <a:sym typeface="Calibri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16925" y="1669400"/>
            <a:ext cx="902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Por:</a:t>
            </a:r>
            <a:endParaRPr dirty="0"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ECA18-337A-478C-89E9-C4831B4E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901" y="1949569"/>
            <a:ext cx="2618717" cy="3449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2B2D1-68B1-41FD-A351-22CB89DA9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11" y="1920918"/>
            <a:ext cx="5414367" cy="33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A8583BD6-B648-41DD-B192-A408ECDCD9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674958" y="1503591"/>
            <a:ext cx="618946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s-PE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¿ QUE NECESITAMOS SABER PARA INICIAR EN UNA COMPETENCIA?</a:t>
            </a:r>
          </a:p>
        </p:txBody>
      </p:sp>
    </p:spTree>
    <p:extLst>
      <p:ext uri="{BB962C8B-B14F-4D97-AF65-F5344CB8AC3E}">
        <p14:creationId xmlns:p14="http://schemas.microsoft.com/office/powerpoint/2010/main" val="353046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45;p21">
            <a:extLst>
              <a:ext uri="{FF2B5EF4-FFF2-40B4-BE49-F238E27FC236}">
                <a16:creationId xmlns:a16="http://schemas.microsoft.com/office/drawing/2014/main" id="{168DCEB5-2647-439B-BE9B-CD562171DE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 flipH="1">
            <a:off x="9151707" y="714375"/>
            <a:ext cx="9924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8" y="526060"/>
            <a:ext cx="9974118" cy="450651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87443" y="5220887"/>
            <a:ext cx="89011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lvl="3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ACTITUD POSITIVA</a:t>
            </a:r>
          </a:p>
        </p:txBody>
      </p:sp>
    </p:spTree>
    <p:extLst>
      <p:ext uri="{BB962C8B-B14F-4D97-AF65-F5344CB8AC3E}">
        <p14:creationId xmlns:p14="http://schemas.microsoft.com/office/powerpoint/2010/main" val="25653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45;p21">
            <a:extLst>
              <a:ext uri="{FF2B5EF4-FFF2-40B4-BE49-F238E27FC236}">
                <a16:creationId xmlns:a16="http://schemas.microsoft.com/office/drawing/2014/main" id="{33A7F445-9100-4A25-949C-C126E4E391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 flipH="1">
            <a:off x="9151707" y="714375"/>
            <a:ext cx="9924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86" y="494457"/>
            <a:ext cx="9091458" cy="431541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762832" y="5010954"/>
            <a:ext cx="63888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3"/>
            <a:r>
              <a:rPr lang="es-E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CONOCIMIENTO</a:t>
            </a:r>
          </a:p>
        </p:txBody>
      </p:sp>
    </p:spTree>
    <p:extLst>
      <p:ext uri="{BB962C8B-B14F-4D97-AF65-F5344CB8AC3E}">
        <p14:creationId xmlns:p14="http://schemas.microsoft.com/office/powerpoint/2010/main" val="20427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45;p21">
            <a:extLst>
              <a:ext uri="{FF2B5EF4-FFF2-40B4-BE49-F238E27FC236}">
                <a16:creationId xmlns:a16="http://schemas.microsoft.com/office/drawing/2014/main" id="{33A7F445-9100-4A25-949C-C126E4E391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 flipH="1">
            <a:off x="9151707" y="714375"/>
            <a:ext cx="9924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1816C-02F6-4F90-A296-AACF0147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52" y="938892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45;p21">
            <a:extLst>
              <a:ext uri="{FF2B5EF4-FFF2-40B4-BE49-F238E27FC236}">
                <a16:creationId xmlns:a16="http://schemas.microsoft.com/office/drawing/2014/main" id="{62D2B322-EE15-438F-9951-2938C74FC4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87" y="667071"/>
            <a:ext cx="9144001" cy="45335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757488" y="5197554"/>
            <a:ext cx="66261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s-E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METODOLOGIA</a:t>
            </a:r>
            <a:endParaRPr lang="es-PE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r="2640000" algn="bl" rotWithShape="0">
                  <a:schemeClr val="tx2">
                    <a:lumMod val="75000"/>
                  </a:schemeClr>
                </a:outerShdw>
                <a:reflection stA="45000" endPos="6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91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45;p21">
            <a:extLst>
              <a:ext uri="{FF2B5EF4-FFF2-40B4-BE49-F238E27FC236}">
                <a16:creationId xmlns:a16="http://schemas.microsoft.com/office/drawing/2014/main" id="{3796D386-8FAB-4F9B-B16E-E573CB0CCB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08" y="846507"/>
            <a:ext cx="8547210" cy="406839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757488" y="5404385"/>
            <a:ext cx="66261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endParaRPr lang="es-PE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r="2640000" algn="bl" rotWithShape="0">
                  <a:schemeClr val="tx2">
                    <a:lumMod val="75000"/>
                  </a:schemeClr>
                </a:outerShdw>
                <a:reflection stA="45000" endPos="65000" dir="5400000" sy="-100000" algn="bl" rotWithShape="0"/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552691" y="4968956"/>
            <a:ext cx="66261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s-PE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Y DAR EL SALTO</a:t>
            </a:r>
          </a:p>
          <a:p>
            <a:pPr lvl="3"/>
            <a:endParaRPr lang="es-PE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r="2640000" algn="bl" rotWithShape="0">
                  <a:schemeClr val="tx2">
                    <a:lumMod val="75000"/>
                  </a:schemeClr>
                </a:outerShdw>
                <a:reflection stA="45000" endPos="6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01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2"/>
            <a:ext cx="12194977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20">
            <a:extLst>
              <a:ext uri="{FF2B5EF4-FFF2-40B4-BE49-F238E27FC236}">
                <a16:creationId xmlns:a16="http://schemas.microsoft.com/office/drawing/2014/main" id="{03ED498B-DB03-4AFA-93B8-BD72301E1B41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>
                <a:solidFill>
                  <a:srgbClr val="4C6AA3"/>
                </a:solidFill>
              </a:rPr>
              <a:t>Modalidades de Competición</a:t>
            </a:r>
            <a:endParaRPr dirty="0"/>
          </a:p>
        </p:txBody>
      </p:sp>
      <p:sp>
        <p:nvSpPr>
          <p:cNvPr id="4" name="Google Shape;134;p20">
            <a:extLst>
              <a:ext uri="{FF2B5EF4-FFF2-40B4-BE49-F238E27FC236}">
                <a16:creationId xmlns:a16="http://schemas.microsoft.com/office/drawing/2014/main" id="{83ECC6AD-1CB5-4222-9121-3F3B94EF6831}"/>
              </a:ext>
            </a:extLst>
          </p:cNvPr>
          <p:cNvSpPr txBox="1"/>
          <p:nvPr/>
        </p:nvSpPr>
        <p:spPr>
          <a:xfrm>
            <a:off x="1672301" y="1700304"/>
            <a:ext cx="30917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 b="1" dirty="0">
                <a:solidFill>
                  <a:srgbClr val="4C6AA3"/>
                </a:solidFill>
              </a:rPr>
              <a:t>Presencial</a:t>
            </a:r>
            <a:endParaRPr sz="1100" b="1" dirty="0"/>
          </a:p>
        </p:txBody>
      </p:sp>
      <p:sp>
        <p:nvSpPr>
          <p:cNvPr id="5" name="Google Shape;134;p20">
            <a:extLst>
              <a:ext uri="{FF2B5EF4-FFF2-40B4-BE49-F238E27FC236}">
                <a16:creationId xmlns:a16="http://schemas.microsoft.com/office/drawing/2014/main" id="{18364FA1-5B65-4554-949E-5146FB4D6958}"/>
              </a:ext>
            </a:extLst>
          </p:cNvPr>
          <p:cNvSpPr txBox="1"/>
          <p:nvPr/>
        </p:nvSpPr>
        <p:spPr>
          <a:xfrm>
            <a:off x="7423690" y="1700304"/>
            <a:ext cx="30917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 b="1" dirty="0">
                <a:solidFill>
                  <a:srgbClr val="4C6AA3"/>
                </a:solidFill>
              </a:rPr>
              <a:t>Online</a:t>
            </a:r>
            <a:endParaRPr sz="1100" b="1" dirty="0"/>
          </a:p>
        </p:txBody>
      </p:sp>
      <p:cxnSp>
        <p:nvCxnSpPr>
          <p:cNvPr id="6" name="Google Shape;107;p17">
            <a:extLst>
              <a:ext uri="{FF2B5EF4-FFF2-40B4-BE49-F238E27FC236}">
                <a16:creationId xmlns:a16="http://schemas.microsoft.com/office/drawing/2014/main" id="{7DA574D1-AB67-44AE-B3A8-3994F7C2C501}"/>
              </a:ext>
            </a:extLst>
          </p:cNvPr>
          <p:cNvCxnSpPr>
            <a:cxnSpLocks/>
          </p:cNvCxnSpPr>
          <p:nvPr/>
        </p:nvCxnSpPr>
        <p:spPr>
          <a:xfrm>
            <a:off x="6096000" y="1445418"/>
            <a:ext cx="0" cy="4484865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CB20DC-2031-45A4-A01F-9A8C71B5D516}"/>
              </a:ext>
            </a:extLst>
          </p:cNvPr>
          <p:cNvSpPr txBox="1"/>
          <p:nvPr/>
        </p:nvSpPr>
        <p:spPr>
          <a:xfrm>
            <a:off x="653144" y="2274929"/>
            <a:ext cx="2550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Fase 1: Online</a:t>
            </a:r>
          </a:p>
          <a:p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Preguntas de Clasificación</a:t>
            </a:r>
          </a:p>
        </p:txBody>
      </p:sp>
      <p:cxnSp>
        <p:nvCxnSpPr>
          <p:cNvPr id="11" name="Google Shape;107;p17">
            <a:extLst>
              <a:ext uri="{FF2B5EF4-FFF2-40B4-BE49-F238E27FC236}">
                <a16:creationId xmlns:a16="http://schemas.microsoft.com/office/drawing/2014/main" id="{C622C54F-E221-42D5-A036-71D41437AD3A}"/>
              </a:ext>
            </a:extLst>
          </p:cNvPr>
          <p:cNvCxnSpPr>
            <a:cxnSpLocks/>
          </p:cNvCxnSpPr>
          <p:nvPr/>
        </p:nvCxnSpPr>
        <p:spPr>
          <a:xfrm>
            <a:off x="6096000" y="1700304"/>
            <a:ext cx="0" cy="2435045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2E1E5D-644F-4723-B394-FC3A3F2C00F4}"/>
              </a:ext>
            </a:extLst>
          </p:cNvPr>
          <p:cNvSpPr txBox="1"/>
          <p:nvPr/>
        </p:nvSpPr>
        <p:spPr>
          <a:xfrm>
            <a:off x="653144" y="3503459"/>
            <a:ext cx="54361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Fase 2: Presencial</a:t>
            </a:r>
          </a:p>
          <a:p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Modelamiento Predictivo (envío de soluciones)</a:t>
            </a:r>
          </a:p>
          <a:p>
            <a:endParaRPr lang="es-PE" sz="16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Exposición de Finalistas (metodología, </a:t>
            </a:r>
            <a:r>
              <a:rPr lang="es-PE" sz="16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es-PE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aplicabilidad)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C017F-244F-4465-BA2C-4561503EB30C}"/>
              </a:ext>
            </a:extLst>
          </p:cNvPr>
          <p:cNvSpPr txBox="1"/>
          <p:nvPr/>
        </p:nvSpPr>
        <p:spPr>
          <a:xfrm>
            <a:off x="6420683" y="2274929"/>
            <a:ext cx="523137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Fase 1: Online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PE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Modelamiento Predictivo – Caso 1</a:t>
            </a:r>
          </a:p>
          <a:p>
            <a:pPr>
              <a:lnSpc>
                <a:spcPct val="150000"/>
              </a:lnSpc>
            </a:pPr>
            <a:r>
              <a:rPr lang="es-PE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a) Sin límite de Recursos</a:t>
            </a:r>
          </a:p>
          <a:p>
            <a:pPr>
              <a:lnSpc>
                <a:spcPct val="150000"/>
              </a:lnSpc>
            </a:pPr>
            <a:r>
              <a:rPr lang="es-PE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b) Con recursos limitados (memoria, tiempo ejecución)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01155-E85B-431C-B1FA-E4705DC2DEDC}"/>
              </a:ext>
            </a:extLst>
          </p:cNvPr>
          <p:cNvSpPr txBox="1"/>
          <p:nvPr/>
        </p:nvSpPr>
        <p:spPr>
          <a:xfrm>
            <a:off x="6420683" y="3951332"/>
            <a:ext cx="3424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Fase 2: (Opcionales)</a:t>
            </a:r>
          </a:p>
          <a:p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2.A) Exposición de Finalistas – Caso 1</a:t>
            </a:r>
          </a:p>
          <a:p>
            <a:endParaRPr lang="es-PE" sz="16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2.B) Modelamiento Predictivo – Caso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2689A-B813-4308-9F37-1B819727CF70}"/>
              </a:ext>
            </a:extLst>
          </p:cNvPr>
          <p:cNvSpPr txBox="1"/>
          <p:nvPr/>
        </p:nvSpPr>
        <p:spPr>
          <a:xfrm>
            <a:off x="653144" y="5467739"/>
            <a:ext cx="324479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dirty="0"/>
              <a:t>La </a:t>
            </a:r>
            <a:r>
              <a:rPr lang="es-PE" b="1" dirty="0"/>
              <a:t>fase 2</a:t>
            </a:r>
            <a:r>
              <a:rPr lang="es-PE" dirty="0"/>
              <a:t> suele durar entre </a:t>
            </a:r>
            <a:r>
              <a:rPr lang="es-PE" b="1" dirty="0">
                <a:solidFill>
                  <a:srgbClr val="FF0000"/>
                </a:solidFill>
              </a:rPr>
              <a:t>1 y 2 días</a:t>
            </a:r>
            <a:r>
              <a:rPr lang="es-PE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8F77E-7F3D-426D-87BC-4E2C11535740}"/>
              </a:ext>
            </a:extLst>
          </p:cNvPr>
          <p:cNvSpPr txBox="1"/>
          <p:nvPr/>
        </p:nvSpPr>
        <p:spPr>
          <a:xfrm>
            <a:off x="6404865" y="5467739"/>
            <a:ext cx="3414717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dirty="0"/>
              <a:t>La </a:t>
            </a:r>
            <a:r>
              <a:rPr lang="es-PE" b="1" dirty="0"/>
              <a:t>fase 1</a:t>
            </a:r>
            <a:r>
              <a:rPr lang="es-PE" dirty="0"/>
              <a:t> suele durar en promedio entre </a:t>
            </a:r>
          </a:p>
          <a:p>
            <a:r>
              <a:rPr lang="es-PE" b="1" dirty="0">
                <a:solidFill>
                  <a:srgbClr val="FF0000"/>
                </a:solidFill>
              </a:rPr>
              <a:t>1 y 2 meses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77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20">
            <a:extLst>
              <a:ext uri="{FF2B5EF4-FFF2-40B4-BE49-F238E27FC236}">
                <a16:creationId xmlns:a16="http://schemas.microsoft.com/office/drawing/2014/main" id="{376EE0C0-A4FE-495A-88B3-3DE60F2780E7}"/>
              </a:ext>
            </a:extLst>
          </p:cNvPr>
          <p:cNvSpPr txBox="1"/>
          <p:nvPr/>
        </p:nvSpPr>
        <p:spPr>
          <a:xfrm>
            <a:off x="653144" y="572799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>
                <a:solidFill>
                  <a:srgbClr val="4C6AA3"/>
                </a:solidFill>
              </a:rPr>
              <a:t>Etapa Modelamiento Predictivo</a:t>
            </a:r>
            <a:endParaRPr dirty="0"/>
          </a:p>
        </p:txBody>
      </p:sp>
      <p:pic>
        <p:nvPicPr>
          <p:cNvPr id="5" name="Picture 2" descr="No hay descripciÃ³n de la foto disponible.">
            <a:extLst>
              <a:ext uri="{FF2B5EF4-FFF2-40B4-BE49-F238E27FC236}">
                <a16:creationId xmlns:a16="http://schemas.microsoft.com/office/drawing/2014/main" id="{B3826C1F-BBBF-4358-915D-AD1FF881A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7692" r="60484" b="21157"/>
          <a:stretch/>
        </p:blipFill>
        <p:spPr bwMode="auto">
          <a:xfrm>
            <a:off x="6310106" y="1811272"/>
            <a:ext cx="2716118" cy="183192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510FE7-4D62-4F78-8C0A-AD7966191C77}"/>
              </a:ext>
            </a:extLst>
          </p:cNvPr>
          <p:cNvSpPr txBox="1"/>
          <p:nvPr/>
        </p:nvSpPr>
        <p:spPr>
          <a:xfrm>
            <a:off x="6826667" y="1401923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s-PE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Leaderboard</a:t>
            </a:r>
            <a:endParaRPr lang="es-PE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4F6061-B3AA-453D-8E33-33D48CCF052C}"/>
              </a:ext>
            </a:extLst>
          </p:cNvPr>
          <p:cNvGrpSpPr/>
          <p:nvPr/>
        </p:nvGrpSpPr>
        <p:grpSpPr>
          <a:xfrm>
            <a:off x="9200393" y="1233583"/>
            <a:ext cx="2581603" cy="2409618"/>
            <a:chOff x="9200393" y="1233583"/>
            <a:chExt cx="2581603" cy="2409618"/>
          </a:xfrm>
        </p:grpSpPr>
        <p:pic>
          <p:nvPicPr>
            <p:cNvPr id="6" name="Picture 2" descr="No hay descripciÃ³n de la foto disponible.">
              <a:extLst>
                <a:ext uri="{FF2B5EF4-FFF2-40B4-BE49-F238E27FC236}">
                  <a16:creationId xmlns:a16="http://schemas.microsoft.com/office/drawing/2014/main" id="{139E5F78-17D3-40FE-869D-EB3E80263A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73" t="37692" r="10868" b="21157"/>
            <a:stretch/>
          </p:blipFill>
          <p:spPr bwMode="auto">
            <a:xfrm>
              <a:off x="9200393" y="1812774"/>
              <a:ext cx="2581603" cy="1830427"/>
            </a:xfrm>
            <a:prstGeom prst="rect">
              <a:avLst/>
            </a:prstGeom>
            <a:ln w="19050" cap="sq">
              <a:solidFill>
                <a:srgbClr val="0070C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C1B9A9-EB13-426E-83B4-30D8F1D54ED6}"/>
                </a:ext>
              </a:extLst>
            </p:cNvPr>
            <p:cNvSpPr txBox="1"/>
            <p:nvPr/>
          </p:nvSpPr>
          <p:spPr>
            <a:xfrm>
              <a:off x="9655067" y="1233583"/>
              <a:ext cx="16722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dirty="0" err="1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Private</a:t>
              </a:r>
              <a:r>
                <a:rPr lang="es-PE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PE" dirty="0" err="1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Leaderboard</a:t>
              </a:r>
              <a:endParaRPr lang="es-PE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s-PE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(Ranking Final)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1AA664-42F7-4626-8152-C00F5BD94BA3}"/>
              </a:ext>
            </a:extLst>
          </p:cNvPr>
          <p:cNvGrpSpPr/>
          <p:nvPr/>
        </p:nvGrpSpPr>
        <p:grpSpPr>
          <a:xfrm>
            <a:off x="348185" y="1419752"/>
            <a:ext cx="3999180" cy="4118403"/>
            <a:chOff x="348185" y="1419752"/>
            <a:chExt cx="3999180" cy="41184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5DF622-4081-4BEE-8E44-CB52BAEB68E7}"/>
                </a:ext>
              </a:extLst>
            </p:cNvPr>
            <p:cNvSpPr txBox="1"/>
            <p:nvPr/>
          </p:nvSpPr>
          <p:spPr>
            <a:xfrm>
              <a:off x="2357067" y="1424492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dirty="0" err="1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Features</a:t>
              </a:r>
              <a:endParaRPr lang="es-PE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1D583C-5973-4EB0-8869-6EFE826E5726}"/>
                </a:ext>
              </a:extLst>
            </p:cNvPr>
            <p:cNvSpPr txBox="1"/>
            <p:nvPr/>
          </p:nvSpPr>
          <p:spPr>
            <a:xfrm>
              <a:off x="3689813" y="1419752"/>
              <a:ext cx="657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Target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EB01E82-B50F-4FC8-B10A-0B4EDB310132}"/>
                </a:ext>
              </a:extLst>
            </p:cNvPr>
            <p:cNvGrpSpPr/>
            <p:nvPr/>
          </p:nvGrpSpPr>
          <p:grpSpPr>
            <a:xfrm>
              <a:off x="348185" y="1709700"/>
              <a:ext cx="3989241" cy="3828455"/>
              <a:chOff x="348185" y="1709700"/>
              <a:chExt cx="3989241" cy="3828455"/>
            </a:xfrm>
          </p:grpSpPr>
          <p:pic>
            <p:nvPicPr>
              <p:cNvPr id="18" name="Picture 1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9B8ADEFF-DCD3-4F6D-B864-AC90DDB305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39" t="6143" r="62268" b="31086"/>
              <a:stretch/>
            </p:blipFill>
            <p:spPr>
              <a:xfrm>
                <a:off x="348185" y="1709700"/>
                <a:ext cx="3989241" cy="382845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4E468F-69C0-4264-A76D-845613FA1162}"/>
                  </a:ext>
                </a:extLst>
              </p:cNvPr>
              <p:cNvSpPr/>
              <p:nvPr/>
            </p:nvSpPr>
            <p:spPr>
              <a:xfrm>
                <a:off x="1895109" y="1895856"/>
                <a:ext cx="1749932" cy="177393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3FA0C0-AD14-46B5-A131-0992D257437A}"/>
                  </a:ext>
                </a:extLst>
              </p:cNvPr>
              <p:cNvSpPr/>
              <p:nvPr/>
            </p:nvSpPr>
            <p:spPr>
              <a:xfrm>
                <a:off x="3819210" y="1902489"/>
                <a:ext cx="380187" cy="177393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56F955-5F51-4232-851E-2058D22C663A}"/>
              </a:ext>
            </a:extLst>
          </p:cNvPr>
          <p:cNvGrpSpPr/>
          <p:nvPr/>
        </p:nvGrpSpPr>
        <p:grpSpPr>
          <a:xfrm>
            <a:off x="4430054" y="3774204"/>
            <a:ext cx="1659837" cy="2288919"/>
            <a:chOff x="4430054" y="3774204"/>
            <a:chExt cx="1659837" cy="2288919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9C66628-FC30-4660-9478-5547A92AD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732" t="39761" r="50546" b="31317"/>
            <a:stretch/>
          </p:blipFill>
          <p:spPr>
            <a:xfrm>
              <a:off x="4430054" y="3774204"/>
              <a:ext cx="1270910" cy="17639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8E2AAA-9D0D-4ED4-B6B9-A3EA9C123D69}"/>
                </a:ext>
              </a:extLst>
            </p:cNvPr>
            <p:cNvSpPr txBox="1"/>
            <p:nvPr/>
          </p:nvSpPr>
          <p:spPr>
            <a:xfrm>
              <a:off x="4872891" y="5539903"/>
              <a:ext cx="1217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dirty="0" err="1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Submission</a:t>
              </a:r>
              <a:endParaRPr lang="es-PE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s-PE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(Predicciones)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D286B4-F12F-43B1-AD14-78A8DD5230CD}"/>
              </a:ext>
            </a:extLst>
          </p:cNvPr>
          <p:cNvGrpSpPr/>
          <p:nvPr/>
        </p:nvGrpSpPr>
        <p:grpSpPr>
          <a:xfrm>
            <a:off x="6293357" y="3774204"/>
            <a:ext cx="1830062" cy="2134542"/>
            <a:chOff x="6004104" y="3774204"/>
            <a:chExt cx="1830062" cy="21345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3B3F23-4BE3-4202-8FAA-27875982BB8E}"/>
                </a:ext>
              </a:extLst>
            </p:cNvPr>
            <p:cNvGrpSpPr/>
            <p:nvPr/>
          </p:nvGrpSpPr>
          <p:grpSpPr>
            <a:xfrm>
              <a:off x="6004104" y="3774204"/>
              <a:ext cx="1421297" cy="1763951"/>
              <a:chOff x="6004104" y="3774204"/>
              <a:chExt cx="1421297" cy="1763951"/>
            </a:xfrm>
          </p:grpSpPr>
          <p:pic>
            <p:nvPicPr>
              <p:cNvPr id="21" name="Picture 2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C5F97A2-E8B8-4A9F-9FA7-6C39DB1FFF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9356" t="39761" r="37535" b="31317"/>
              <a:stretch/>
            </p:blipFill>
            <p:spPr>
              <a:xfrm>
                <a:off x="6004104" y="3774204"/>
                <a:ext cx="1421297" cy="17639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87F0A2-B233-4156-88E1-A811F36E4B88}"/>
                  </a:ext>
                </a:extLst>
              </p:cNvPr>
              <p:cNvSpPr txBox="1"/>
              <p:nvPr/>
            </p:nvSpPr>
            <p:spPr>
              <a:xfrm>
                <a:off x="6881660" y="414923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dirty="0">
                    <a:solidFill>
                      <a:schemeClr val="accent2">
                        <a:lumMod val="75000"/>
                      </a:schemeClr>
                    </a:solidFill>
                  </a:rPr>
                  <a:t>50%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4E5773-2DC4-48D8-BC26-CBDDDE129905}"/>
                </a:ext>
              </a:extLst>
            </p:cNvPr>
            <p:cNvSpPr txBox="1"/>
            <p:nvPr/>
          </p:nvSpPr>
          <p:spPr>
            <a:xfrm>
              <a:off x="6472895" y="5600969"/>
              <a:ext cx="1361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dirty="0" err="1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</a:t>
              </a:r>
              <a:r>
                <a:rPr lang="es-PE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PE" dirty="0" err="1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Public</a:t>
              </a:r>
              <a:r>
                <a:rPr lang="es-PE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Score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D607E9-2290-42A7-A249-05E239827168}"/>
              </a:ext>
            </a:extLst>
          </p:cNvPr>
          <p:cNvGrpSpPr/>
          <p:nvPr/>
        </p:nvGrpSpPr>
        <p:grpSpPr>
          <a:xfrm>
            <a:off x="8227935" y="3774204"/>
            <a:ext cx="1971960" cy="2134541"/>
            <a:chOff x="7742748" y="3774204"/>
            <a:chExt cx="1971960" cy="21345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B991EB-B685-4CDB-BFB3-3CB136CBE600}"/>
                </a:ext>
              </a:extLst>
            </p:cNvPr>
            <p:cNvGrpSpPr/>
            <p:nvPr/>
          </p:nvGrpSpPr>
          <p:grpSpPr>
            <a:xfrm>
              <a:off x="7742748" y="3774204"/>
              <a:ext cx="1669773" cy="1763951"/>
              <a:chOff x="7742748" y="3774204"/>
              <a:chExt cx="1669773" cy="1763951"/>
            </a:xfrm>
          </p:grpSpPr>
          <p:pic>
            <p:nvPicPr>
              <p:cNvPr id="20" name="Picture 1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789DB20-6A12-4F58-B31A-7C42030C9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379" t="39761" r="22221" b="31317"/>
              <a:stretch/>
            </p:blipFill>
            <p:spPr>
              <a:xfrm>
                <a:off x="7742748" y="3774204"/>
                <a:ext cx="1669773" cy="176395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3C05F4-2C63-4E2F-8EC2-464C3F0C5B39}"/>
                  </a:ext>
                </a:extLst>
              </p:cNvPr>
              <p:cNvSpPr txBox="1"/>
              <p:nvPr/>
            </p:nvSpPr>
            <p:spPr>
              <a:xfrm>
                <a:off x="8754354" y="486361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dirty="0">
                    <a:solidFill>
                      <a:schemeClr val="accent2">
                        <a:lumMod val="75000"/>
                      </a:schemeClr>
                    </a:solidFill>
                  </a:rPr>
                  <a:t>50%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D896B5-A6AE-4DFA-A316-DF3661C75687}"/>
                </a:ext>
              </a:extLst>
            </p:cNvPr>
            <p:cNvSpPr txBox="1"/>
            <p:nvPr/>
          </p:nvSpPr>
          <p:spPr>
            <a:xfrm>
              <a:off x="8278096" y="5600968"/>
              <a:ext cx="1436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dirty="0" err="1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</a:t>
              </a:r>
              <a:r>
                <a:rPr lang="es-PE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PE" dirty="0" err="1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Private</a:t>
              </a:r>
              <a:r>
                <a:rPr lang="es-PE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Score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BBFE6B-9ACA-4AE1-AB9C-631577961218}"/>
              </a:ext>
            </a:extLst>
          </p:cNvPr>
          <p:cNvGrpSpPr/>
          <p:nvPr/>
        </p:nvGrpSpPr>
        <p:grpSpPr>
          <a:xfrm>
            <a:off x="4097887" y="2162708"/>
            <a:ext cx="1650562" cy="1086529"/>
            <a:chOff x="4097887" y="2162708"/>
            <a:chExt cx="1650562" cy="1086529"/>
          </a:xfrm>
        </p:grpSpPr>
        <p:pic>
          <p:nvPicPr>
            <p:cNvPr id="2050" name="Picture 2" descr="Resultado de imagen para data science model">
              <a:extLst>
                <a:ext uri="{FF2B5EF4-FFF2-40B4-BE49-F238E27FC236}">
                  <a16:creationId xmlns:a16="http://schemas.microsoft.com/office/drawing/2014/main" id="{B2DF3A43-5CCE-4218-BA83-1FF358D74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4" t="11526" r="21197" b="11661"/>
            <a:stretch/>
          </p:blipFill>
          <p:spPr bwMode="auto">
            <a:xfrm>
              <a:off x="4823145" y="2424765"/>
              <a:ext cx="925304" cy="824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A0A8D6-556E-49F7-AA0F-B0864BA194B8}"/>
                </a:ext>
              </a:extLst>
            </p:cNvPr>
            <p:cNvSpPr txBox="1"/>
            <p:nvPr/>
          </p:nvSpPr>
          <p:spPr>
            <a:xfrm>
              <a:off x="5004615" y="2162708"/>
              <a:ext cx="569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100" dirty="0" err="1">
                  <a:solidFill>
                    <a:srgbClr val="0070C0"/>
                  </a:solidFill>
                </a:rPr>
                <a:t>Model</a:t>
              </a:r>
              <a:endParaRPr lang="es-PE" sz="1100" dirty="0">
                <a:solidFill>
                  <a:srgbClr val="0070C0"/>
                </a:solidFill>
              </a:endParaRPr>
            </a:p>
          </p:txBody>
        </p:sp>
        <p:sp>
          <p:nvSpPr>
            <p:cNvPr id="15" name="Arrow: Striped Right 14">
              <a:extLst>
                <a:ext uri="{FF2B5EF4-FFF2-40B4-BE49-F238E27FC236}">
                  <a16:creationId xmlns:a16="http://schemas.microsoft.com/office/drawing/2014/main" id="{DF1841A5-457B-4EFA-BE61-1DEFB0BD0801}"/>
                </a:ext>
              </a:extLst>
            </p:cNvPr>
            <p:cNvSpPr/>
            <p:nvPr/>
          </p:nvSpPr>
          <p:spPr>
            <a:xfrm>
              <a:off x="4097887" y="2497557"/>
              <a:ext cx="657552" cy="570533"/>
            </a:xfrm>
            <a:prstGeom prst="striped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84921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F8E932C4-014E-45D9-86FB-948B7DFD1A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975" y="175845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EE3F1C-65BC-4BD1-A08E-AAACBE7A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73" y="1770969"/>
            <a:ext cx="7304314" cy="4223343"/>
          </a:xfrm>
          <a:prstGeom prst="rect">
            <a:avLst/>
          </a:prstGeom>
        </p:spPr>
      </p:pic>
      <p:sp>
        <p:nvSpPr>
          <p:cNvPr id="4" name="Google Shape;134;p20">
            <a:extLst>
              <a:ext uri="{FF2B5EF4-FFF2-40B4-BE49-F238E27FC236}">
                <a16:creationId xmlns:a16="http://schemas.microsoft.com/office/drawing/2014/main" id="{A52D81DF-AC36-4B09-AB8C-AB19AC7DE167}"/>
              </a:ext>
            </a:extLst>
          </p:cNvPr>
          <p:cNvSpPr txBox="1"/>
          <p:nvPr/>
        </p:nvSpPr>
        <p:spPr>
          <a:xfrm>
            <a:off x="3603172" y="700452"/>
            <a:ext cx="364282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>
                <a:solidFill>
                  <a:srgbClr val="4C6AA3"/>
                </a:solidFill>
              </a:rPr>
              <a:t>¿Te ha pasado?</a:t>
            </a:r>
            <a:endParaRPr sz="1000" b="1" dirty="0"/>
          </a:p>
        </p:txBody>
      </p:sp>
    </p:spTree>
    <p:extLst>
      <p:ext uri="{BB962C8B-B14F-4D97-AF65-F5344CB8AC3E}">
        <p14:creationId xmlns:p14="http://schemas.microsoft.com/office/powerpoint/2010/main" val="310137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20">
            <a:extLst>
              <a:ext uri="{FF2B5EF4-FFF2-40B4-BE49-F238E27FC236}">
                <a16:creationId xmlns:a16="http://schemas.microsoft.com/office/drawing/2014/main" id="{A94300CB-4654-4743-A2D7-096C28905F77}"/>
              </a:ext>
            </a:extLst>
          </p:cNvPr>
          <p:cNvSpPr txBox="1"/>
          <p:nvPr/>
        </p:nvSpPr>
        <p:spPr>
          <a:xfrm>
            <a:off x="653144" y="572799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>
                <a:solidFill>
                  <a:srgbClr val="4C6AA3"/>
                </a:solidFill>
              </a:rPr>
              <a:t>Competencias Nacionales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2BD76-DFA1-40F7-9953-66F84E8F0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134" y="1346554"/>
            <a:ext cx="2016885" cy="1316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6D7CF-0C70-4A73-BB95-CD56907E8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96" y="1331545"/>
            <a:ext cx="2547713" cy="1406397"/>
          </a:xfrm>
          <a:prstGeom prst="rect">
            <a:avLst/>
          </a:prstGeom>
        </p:spPr>
      </p:pic>
      <p:pic>
        <p:nvPicPr>
          <p:cNvPr id="4100" name="Picture 4" descr="Resultado de imagen para cencosud challenge">
            <a:extLst>
              <a:ext uri="{FF2B5EF4-FFF2-40B4-BE49-F238E27FC236}">
                <a16:creationId xmlns:a16="http://schemas.microsoft.com/office/drawing/2014/main" id="{2110BFF7-856F-4309-B62D-A8F71F2B8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64" y="2993894"/>
            <a:ext cx="2632568" cy="13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datathon banbif">
            <a:extLst>
              <a:ext uri="{FF2B5EF4-FFF2-40B4-BE49-F238E27FC236}">
                <a16:creationId xmlns:a16="http://schemas.microsoft.com/office/drawing/2014/main" id="{5DF31DED-68AB-4597-A9A0-00A926CC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298" y="2943713"/>
            <a:ext cx="1821953" cy="13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para datathon interbank">
            <a:extLst>
              <a:ext uri="{FF2B5EF4-FFF2-40B4-BE49-F238E27FC236}">
                <a16:creationId xmlns:a16="http://schemas.microsoft.com/office/drawing/2014/main" id="{0A7AAAD4-F5A4-44BF-8604-F468625D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63" y="2830728"/>
            <a:ext cx="1925170" cy="156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C37420-9588-4F9A-9D8D-FA74DFE02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0369" y="2914707"/>
            <a:ext cx="2275951" cy="1561786"/>
          </a:xfrm>
          <a:prstGeom prst="rect">
            <a:avLst/>
          </a:prstGeom>
        </p:spPr>
      </p:pic>
      <p:pic>
        <p:nvPicPr>
          <p:cNvPr id="4106" name="Picture 10" descr="https://multimedia.larepublica.pe/342x192/larepublica/imagen/2018/10/10/noticia-data-talent-1.jpg">
            <a:extLst>
              <a:ext uri="{FF2B5EF4-FFF2-40B4-BE49-F238E27FC236}">
                <a16:creationId xmlns:a16="http://schemas.microsoft.com/office/drawing/2014/main" id="{785CA388-3531-4DA2-984D-765DC293F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01" y="4703152"/>
            <a:ext cx="2361882" cy="131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n para tasa challenge">
            <a:extLst>
              <a:ext uri="{FF2B5EF4-FFF2-40B4-BE49-F238E27FC236}">
                <a16:creationId xmlns:a16="http://schemas.microsoft.com/office/drawing/2014/main" id="{72E7A949-84C2-49EA-9FDC-3C2C7380E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 b="34646"/>
          <a:stretch/>
        </p:blipFill>
        <p:spPr bwMode="auto">
          <a:xfrm>
            <a:off x="5610844" y="4682679"/>
            <a:ext cx="2982577" cy="124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A2082-2246-46DF-BC89-E5BB3D5C711A}"/>
              </a:ext>
            </a:extLst>
          </p:cNvPr>
          <p:cNvGrpSpPr/>
          <p:nvPr/>
        </p:nvGrpSpPr>
        <p:grpSpPr>
          <a:xfrm>
            <a:off x="8345400" y="1280685"/>
            <a:ext cx="2700392" cy="1354103"/>
            <a:chOff x="7815205" y="1127175"/>
            <a:chExt cx="2860823" cy="150761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F5EC3F-C302-4BF3-9231-9898A4C22B32}"/>
                </a:ext>
              </a:extLst>
            </p:cNvPr>
            <p:cNvGrpSpPr/>
            <p:nvPr/>
          </p:nvGrpSpPr>
          <p:grpSpPr>
            <a:xfrm>
              <a:off x="7921555" y="1127175"/>
              <a:ext cx="2754473" cy="1507613"/>
              <a:chOff x="457069" y="3739215"/>
              <a:chExt cx="2754473" cy="1507613"/>
            </a:xfrm>
          </p:grpSpPr>
          <p:pic>
            <p:nvPicPr>
              <p:cNvPr id="4098" name="Picture 2" descr="No hay descripciÃ³n de la foto disponible.">
                <a:extLst>
                  <a:ext uri="{FF2B5EF4-FFF2-40B4-BE49-F238E27FC236}">
                    <a16:creationId xmlns:a16="http://schemas.microsoft.com/office/drawing/2014/main" id="{F262B110-B2D1-4A47-8E9D-61A71C9A01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401" b="26540"/>
              <a:stretch/>
            </p:blipFill>
            <p:spPr bwMode="auto">
              <a:xfrm>
                <a:off x="457069" y="3739215"/>
                <a:ext cx="2218912" cy="1088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68E23E0-092D-43CB-8B2F-F58E01F4F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3742" y="4789628"/>
                <a:ext cx="1447800" cy="457200"/>
              </a:xfrm>
              <a:prstGeom prst="rect">
                <a:avLst/>
              </a:prstGeom>
            </p:spPr>
          </p:pic>
        </p:grpSp>
        <p:pic>
          <p:nvPicPr>
            <p:cNvPr id="4110" name="Picture 14" descr="Resultado de imagen para bcp">
              <a:extLst>
                <a:ext uri="{FF2B5EF4-FFF2-40B4-BE49-F238E27FC236}">
                  <a16:creationId xmlns:a16="http://schemas.microsoft.com/office/drawing/2014/main" id="{157B4C9D-EBF1-4872-B4CF-5838CDFE1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205" y="2144699"/>
              <a:ext cx="1413023" cy="485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2" name="Picture 16" descr="Imagen relacionada">
            <a:extLst>
              <a:ext uri="{FF2B5EF4-FFF2-40B4-BE49-F238E27FC236}">
                <a16:creationId xmlns:a16="http://schemas.microsoft.com/office/drawing/2014/main" id="{974B8FA9-D9B5-4BCC-B62C-2B085BC59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3" t="25934" r="11724" b="23321"/>
          <a:stretch/>
        </p:blipFill>
        <p:spPr bwMode="auto">
          <a:xfrm>
            <a:off x="5769415" y="1346554"/>
            <a:ext cx="2223975" cy="124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34;p20">
            <a:extLst>
              <a:ext uri="{FF2B5EF4-FFF2-40B4-BE49-F238E27FC236}">
                <a16:creationId xmlns:a16="http://schemas.microsoft.com/office/drawing/2014/main" id="{E0E123E2-B322-4205-8AA6-B5227FF19815}"/>
              </a:ext>
            </a:extLst>
          </p:cNvPr>
          <p:cNvSpPr txBox="1"/>
          <p:nvPr/>
        </p:nvSpPr>
        <p:spPr>
          <a:xfrm>
            <a:off x="653144" y="572799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>
                <a:solidFill>
                  <a:srgbClr val="4C6AA3"/>
                </a:solidFill>
              </a:rPr>
              <a:t>Plataformas y Competencias Online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402103-6359-490B-8756-8FDDD329494E}"/>
              </a:ext>
            </a:extLst>
          </p:cNvPr>
          <p:cNvSpPr/>
          <p:nvPr/>
        </p:nvSpPr>
        <p:spPr>
          <a:xfrm>
            <a:off x="8592991" y="1507074"/>
            <a:ext cx="3278154" cy="396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s-PE" sz="16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endParaRPr lang="es-PE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s-PE" sz="16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DrivenData</a:t>
            </a:r>
            <a:endParaRPr lang="es-PE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s-PE" sz="16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Crowd</a:t>
            </a:r>
            <a:r>
              <a:rPr lang="es-PE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PE" sz="16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AnalytiX</a:t>
            </a:r>
            <a:endParaRPr lang="es-PE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s-PE" sz="16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DataScienceChallenge</a:t>
            </a:r>
            <a:endParaRPr lang="es-PE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s-PE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DataScience.net</a:t>
            </a:r>
            <a:endParaRPr lang="es-PE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s-PE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s-PE" sz="16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Analytics</a:t>
            </a:r>
            <a:r>
              <a:rPr lang="es-PE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PE" sz="16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Vidhya</a:t>
            </a:r>
            <a:endParaRPr lang="es-PE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s-PE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s-PE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Data </a:t>
            </a:r>
            <a:r>
              <a:rPr lang="es-PE" sz="16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Science</a:t>
            </a:r>
            <a:r>
              <a:rPr lang="es-PE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 </a:t>
            </a:r>
            <a:r>
              <a:rPr lang="es-PE" sz="16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Game</a:t>
            </a:r>
            <a:endParaRPr lang="es-PE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s-PE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s-PE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IDAO</a:t>
            </a:r>
            <a:endParaRPr lang="es-PE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19BB0-FFB7-433C-93DB-63654DF17DD1}"/>
              </a:ext>
            </a:extLst>
          </p:cNvPr>
          <p:cNvSpPr/>
          <p:nvPr/>
        </p:nvSpPr>
        <p:spPr>
          <a:xfrm>
            <a:off x="576165" y="5763867"/>
            <a:ext cx="9893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i="1" dirty="0"/>
              <a:t>https://medium.com/@opetundeadepoju/data-science-competition-platforms-you-need-to-know-about-55b6840c087e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E9C1F1-37AC-45BD-B2E6-8722B1C5E9D5}"/>
              </a:ext>
            </a:extLst>
          </p:cNvPr>
          <p:cNvGrpSpPr/>
          <p:nvPr/>
        </p:nvGrpSpPr>
        <p:grpSpPr>
          <a:xfrm>
            <a:off x="1443914" y="1602454"/>
            <a:ext cx="6321037" cy="3375057"/>
            <a:chOff x="576165" y="1851810"/>
            <a:chExt cx="6321037" cy="33750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EE0A16-CBBA-47C8-BB22-0E36C046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6165" y="1851810"/>
              <a:ext cx="6321037" cy="3375057"/>
            </a:xfrm>
            <a:prstGeom prst="corner">
              <a:avLst>
                <a:gd name="adj1" fmla="val 65166"/>
                <a:gd name="adj2" fmla="val 50000"/>
              </a:avLst>
            </a:prstGeom>
          </p:spPr>
        </p:pic>
        <p:pic>
          <p:nvPicPr>
            <p:cNvPr id="6148" name="Picture 4" descr="Resultado de imagen para analyticsvidhya">
              <a:extLst>
                <a:ext uri="{FF2B5EF4-FFF2-40B4-BE49-F238E27FC236}">
                  <a16:creationId xmlns:a16="http://schemas.microsoft.com/office/drawing/2014/main" id="{7B5E3A17-8438-4DB5-BFE4-A32BBCD7F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382" y="2191995"/>
              <a:ext cx="3479738" cy="808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0" name="Picture 6" descr="Imagen relacionada">
            <a:extLst>
              <a:ext uri="{FF2B5EF4-FFF2-40B4-BE49-F238E27FC236}">
                <a16:creationId xmlns:a16="http://schemas.microsoft.com/office/drawing/2014/main" id="{DF0BA9CC-3ED4-4931-8F78-EFC03D3C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48" y="2067041"/>
            <a:ext cx="2560043" cy="15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F8E932C4-014E-45D9-86FB-948B7DFD1A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E4B81D7B-FC88-4DFD-9EB7-98D9FB855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255" y="498822"/>
            <a:ext cx="7258946" cy="54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6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F8E932C4-014E-45D9-86FB-948B7DFD1A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2732315" y="1032194"/>
            <a:ext cx="62363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s-PE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¿ESTAMOS YA PREPARADOS PARA INICIAR UNA COMPETENCIA  ?</a:t>
            </a:r>
          </a:p>
        </p:txBody>
      </p:sp>
    </p:spTree>
    <p:extLst>
      <p:ext uri="{BB962C8B-B14F-4D97-AF65-F5344CB8AC3E}">
        <p14:creationId xmlns:p14="http://schemas.microsoft.com/office/powerpoint/2010/main" val="19277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F8E932C4-014E-45D9-86FB-948B7DFD1A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975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3C8429-B056-49FD-A98D-7B78211C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549728"/>
            <a:ext cx="6375456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F8E932C4-014E-45D9-86FB-948B7DFD1A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5786438" y="3259933"/>
            <a:ext cx="590073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s-PE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COMENZEMOS CON LO TEÓRICO</a:t>
            </a:r>
          </a:p>
        </p:txBody>
      </p:sp>
    </p:spTree>
    <p:extLst>
      <p:ext uri="{BB962C8B-B14F-4D97-AF65-F5344CB8AC3E}">
        <p14:creationId xmlns:p14="http://schemas.microsoft.com/office/powerpoint/2010/main" val="23558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D6EA5A8E-B730-4306-955D-008CE3452B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1243012" y="1955603"/>
            <a:ext cx="87439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 algn="ctr"/>
            <a:r>
              <a:rPr lang="es-PE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IMPORTANCIA DE LA VISUALIZACIÓN DE LOS DATOS</a:t>
            </a:r>
          </a:p>
        </p:txBody>
      </p:sp>
    </p:spTree>
    <p:extLst>
      <p:ext uri="{BB962C8B-B14F-4D97-AF65-F5344CB8AC3E}">
        <p14:creationId xmlns:p14="http://schemas.microsoft.com/office/powerpoint/2010/main" val="60555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672"/>
            <a:ext cx="12194973" cy="68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48790" y="3390062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b="0" i="0" u="none" strike="noStrike" cap="none">
                <a:solidFill>
                  <a:srgbClr val="335597"/>
                </a:solidFill>
                <a:latin typeface="Arial"/>
                <a:ea typeface="Arial"/>
                <a:cs typeface="Arial"/>
                <a:sym typeface="Arial"/>
              </a:rPr>
              <a:t>Data Science &amp; Artificial Intelligence</a:t>
            </a:r>
            <a:endParaRPr sz="4000" b="0" i="0" u="none" strike="noStrike" cap="none">
              <a:solidFill>
                <a:srgbClr val="335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772194" y="2689394"/>
            <a:ext cx="862148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900" b="0" i="0" u="none" strike="noStrike" cap="none">
                <a:solidFill>
                  <a:srgbClr val="335597"/>
                </a:solidFill>
                <a:latin typeface="Arial"/>
                <a:ea typeface="Arial"/>
                <a:cs typeface="Arial"/>
                <a:sym typeface="Arial"/>
              </a:rPr>
              <a:t>CONVERSATORIO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45;p21">
            <a:extLst>
              <a:ext uri="{FF2B5EF4-FFF2-40B4-BE49-F238E27FC236}">
                <a16:creationId xmlns:a16="http://schemas.microsoft.com/office/drawing/2014/main" id="{DDD0F76E-6E75-4FC3-BABE-1D1D75752B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1" y="423862"/>
            <a:ext cx="7834872" cy="28161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681" y="3339873"/>
            <a:ext cx="7764576" cy="253067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37118" y="673238"/>
            <a:ext cx="47731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s-PE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CATEGÓRICOS</a:t>
            </a:r>
          </a:p>
        </p:txBody>
      </p:sp>
    </p:spTree>
    <p:extLst>
      <p:ext uri="{BB962C8B-B14F-4D97-AF65-F5344CB8AC3E}">
        <p14:creationId xmlns:p14="http://schemas.microsoft.com/office/powerpoint/2010/main" val="19422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571DEDAF-FAE4-4FF0-B971-08BD2D9387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41" y="668112"/>
            <a:ext cx="9673318" cy="524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A0837AE3-84BD-4F27-A8D4-C06A94BD07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15" y="616870"/>
            <a:ext cx="8748319" cy="54355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57200" y="1075015"/>
            <a:ext cx="462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s-PE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NUMÉRICOS</a:t>
            </a:r>
          </a:p>
        </p:txBody>
      </p:sp>
    </p:spTree>
    <p:extLst>
      <p:ext uri="{BB962C8B-B14F-4D97-AF65-F5344CB8AC3E}">
        <p14:creationId xmlns:p14="http://schemas.microsoft.com/office/powerpoint/2010/main" val="266663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654695C8-59DE-4931-B5DE-D4C2910A28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905000" y="1920865"/>
            <a:ext cx="7710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 algn="ctr"/>
            <a:r>
              <a:rPr lang="es-PE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¿ QUE HAY DETRÁS DE UNA VALIDACÓN CRUZADA ?</a:t>
            </a:r>
          </a:p>
        </p:txBody>
      </p:sp>
    </p:spTree>
    <p:extLst>
      <p:ext uri="{BB962C8B-B14F-4D97-AF65-F5344CB8AC3E}">
        <p14:creationId xmlns:p14="http://schemas.microsoft.com/office/powerpoint/2010/main" val="3474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654695C8-59DE-4931-B5DE-D4C2910A28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EDBD1-07EA-4C3B-9A97-99F444367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759278"/>
            <a:ext cx="6248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594D4AF8-216B-4730-9590-1B89E8E6F8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78" y="522855"/>
            <a:ext cx="10083061" cy="49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CE7C308B-5932-47D5-B81C-C7C0105DA8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02" y="499792"/>
            <a:ext cx="9992873" cy="53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5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ABA3498F-E49E-4194-81D1-9636D29EAD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91" y="679168"/>
            <a:ext cx="9578066" cy="5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6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A61BFD98-B43B-437E-8A70-2A5050D54D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33" y="1147903"/>
            <a:ext cx="8157609" cy="4562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BAAA2-43F1-422B-BF1C-20D258974B2A}"/>
              </a:ext>
            </a:extLst>
          </p:cNvPr>
          <p:cNvSpPr txBox="1"/>
          <p:nvPr/>
        </p:nvSpPr>
        <p:spPr>
          <a:xfrm>
            <a:off x="1563333" y="589754"/>
            <a:ext cx="2177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CV en Series de Tiempo</a:t>
            </a:r>
          </a:p>
        </p:txBody>
      </p:sp>
    </p:spTree>
    <p:extLst>
      <p:ext uri="{BB962C8B-B14F-4D97-AF65-F5344CB8AC3E}">
        <p14:creationId xmlns:p14="http://schemas.microsoft.com/office/powerpoint/2010/main" val="44314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800972D4-F19C-442A-AE3B-7DBACA0E04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1076325" y="1592252"/>
            <a:ext cx="87677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 algn="ctr"/>
            <a:r>
              <a:rPr lang="es-PE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¿ HAY ALGUNA MANERA DE ENCAPSULAR EL PROCESO DE MODELADO DE DATOS ?</a:t>
            </a:r>
          </a:p>
        </p:txBody>
      </p:sp>
    </p:spTree>
    <p:extLst>
      <p:ext uri="{BB962C8B-B14F-4D97-AF65-F5344CB8AC3E}">
        <p14:creationId xmlns:p14="http://schemas.microsoft.com/office/powerpoint/2010/main" val="390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"/>
            <a:ext cx="12192000" cy="6857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7"/>
          <p:cNvCxnSpPr/>
          <p:nvPr/>
        </p:nvCxnSpPr>
        <p:spPr>
          <a:xfrm>
            <a:off x="6096000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p17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26073" y="4744882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Competencias de Data Science</a:t>
            </a:r>
            <a:endParaRPr/>
          </a:p>
        </p:txBody>
      </p:sp>
      <p:pic>
        <p:nvPicPr>
          <p:cNvPr id="110" name="Google Shape;110;p17" descr="Resultado de imagen para trophy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726848"/>
            <a:ext cx="3657600" cy="365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7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7" descr="Resultado de imagen para analytics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5201" y="645836"/>
            <a:ext cx="3738612" cy="373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3894E56B-9448-40AB-BA00-E1B1140E4B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1" y="542926"/>
            <a:ext cx="10244665" cy="51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48FEC1AE-4C9E-4E89-87D9-40035E9734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2" y="591912"/>
            <a:ext cx="9787793" cy="52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1A36EE14-AACF-4066-A1AB-147129B23B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36" y="591911"/>
            <a:ext cx="7063128" cy="51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AA42C6FC-7F74-4F85-B81F-DB53DB7FBC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47938" y="123390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3" algn="ctr"/>
            <a:r>
              <a:rPr lang="es-PE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r="2640000" algn="bl" rotWithShape="0">
                    <a:schemeClr val="tx2">
                      <a:lumMod val="75000"/>
                    </a:schemeClr>
                  </a:outerShdw>
                  <a:reflection stA="45000" endPos="65000" dir="5400000" sy="-100000" algn="bl" rotWithShape="0"/>
                </a:effectLst>
              </a:rPr>
              <a:t>¿ PORQUE LGBM ES UNO DE LOS MODELOS MAS USADO ?</a:t>
            </a:r>
          </a:p>
        </p:txBody>
      </p:sp>
    </p:spTree>
    <p:extLst>
      <p:ext uri="{BB962C8B-B14F-4D97-AF65-F5344CB8AC3E}">
        <p14:creationId xmlns:p14="http://schemas.microsoft.com/office/powerpoint/2010/main" val="12003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AA42C6FC-7F74-4F85-B81F-DB53DB7FBC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6462D-AB49-4430-8F6B-617C84E3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9" y="1557337"/>
            <a:ext cx="10776858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6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45;p21">
            <a:extLst>
              <a:ext uri="{FF2B5EF4-FFF2-40B4-BE49-F238E27FC236}">
                <a16:creationId xmlns:a16="http://schemas.microsoft.com/office/drawing/2014/main" id="{5CA67147-0E8D-4538-95C0-C08719E38A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54" y="573581"/>
            <a:ext cx="4345189" cy="18246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94" y="563085"/>
            <a:ext cx="3918177" cy="16653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06" y="2757488"/>
            <a:ext cx="6194265" cy="233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0EC188-3FCA-4CA8-8E8F-C0C98A55B82F}"/>
              </a:ext>
            </a:extLst>
          </p:cNvPr>
          <p:cNvSpPr txBox="1"/>
          <p:nvPr/>
        </p:nvSpPr>
        <p:spPr>
          <a:xfrm>
            <a:off x="740908" y="5588253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https://lightgbm.readthedocs.io/en/latest/Parameters-Tuning.html</a:t>
            </a:r>
          </a:p>
        </p:txBody>
      </p:sp>
    </p:spTree>
    <p:extLst>
      <p:ext uri="{BB962C8B-B14F-4D97-AF65-F5344CB8AC3E}">
        <p14:creationId xmlns:p14="http://schemas.microsoft.com/office/powerpoint/2010/main" val="19117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5;p21">
            <a:extLst>
              <a:ext uri="{FF2B5EF4-FFF2-40B4-BE49-F238E27FC236}">
                <a16:creationId xmlns:a16="http://schemas.microsoft.com/office/drawing/2014/main" id="{9FAAE325-0DBA-4582-9485-D2B5BA59AC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5" y="952499"/>
            <a:ext cx="10170870" cy="49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3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21">
            <a:extLst>
              <a:ext uri="{FF2B5EF4-FFF2-40B4-BE49-F238E27FC236}">
                <a16:creationId xmlns:a16="http://schemas.microsoft.com/office/drawing/2014/main" id="{0A3B6E89-229F-4719-BEA0-E89FC92CEE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5" y="611982"/>
            <a:ext cx="10174715" cy="52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20">
            <a:extLst>
              <a:ext uri="{FF2B5EF4-FFF2-40B4-BE49-F238E27FC236}">
                <a16:creationId xmlns:a16="http://schemas.microsoft.com/office/drawing/2014/main" id="{64B3BA39-BF69-4D37-B5E5-374F067793E2}"/>
              </a:ext>
            </a:extLst>
          </p:cNvPr>
          <p:cNvSpPr txBox="1"/>
          <p:nvPr/>
        </p:nvSpPr>
        <p:spPr>
          <a:xfrm>
            <a:off x="653144" y="778074"/>
            <a:ext cx="10998925" cy="13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s-PE" sz="4000" dirty="0">
                <a:solidFill>
                  <a:srgbClr val="4C6AA3"/>
                </a:solidFill>
              </a:rPr>
              <a:t>¿</a:t>
            </a:r>
            <a:r>
              <a:rPr lang="es-PE" sz="4000" dirty="0" err="1">
                <a:solidFill>
                  <a:srgbClr val="4C6AA3"/>
                </a:solidFill>
              </a:rPr>
              <a:t>How</a:t>
            </a:r>
            <a:r>
              <a:rPr lang="es-PE" sz="4000" dirty="0">
                <a:solidFill>
                  <a:srgbClr val="4C6AA3"/>
                </a:solidFill>
              </a:rPr>
              <a:t> </a:t>
            </a:r>
            <a:r>
              <a:rPr lang="es-PE" sz="4000" dirty="0" err="1">
                <a:solidFill>
                  <a:srgbClr val="4C6AA3"/>
                </a:solidFill>
              </a:rPr>
              <a:t>to</a:t>
            </a:r>
            <a:r>
              <a:rPr lang="es-PE" sz="4000" dirty="0">
                <a:solidFill>
                  <a:srgbClr val="4C6AA3"/>
                </a:solidFill>
              </a:rPr>
              <a:t> </a:t>
            </a:r>
            <a:r>
              <a:rPr lang="es-PE" sz="4000" dirty="0" err="1">
                <a:solidFill>
                  <a:srgbClr val="4C6AA3"/>
                </a:solidFill>
              </a:rPr>
              <a:t>win</a:t>
            </a:r>
            <a:r>
              <a:rPr lang="es-PE" sz="4000" dirty="0">
                <a:solidFill>
                  <a:srgbClr val="4C6AA3"/>
                </a:solidFill>
              </a:rPr>
              <a:t> a </a:t>
            </a:r>
          </a:p>
          <a:p>
            <a:pPr lvl="0" algn="ctr"/>
            <a:r>
              <a:rPr lang="es-PE" sz="4000" dirty="0">
                <a:solidFill>
                  <a:srgbClr val="4C6AA3"/>
                </a:solidFill>
              </a:rPr>
              <a:t>Data </a:t>
            </a:r>
            <a:r>
              <a:rPr lang="es-PE" sz="4000" dirty="0" err="1">
                <a:solidFill>
                  <a:srgbClr val="4C6AA3"/>
                </a:solidFill>
              </a:rPr>
              <a:t>Science</a:t>
            </a:r>
            <a:r>
              <a:rPr lang="es-PE" sz="4000" dirty="0">
                <a:solidFill>
                  <a:srgbClr val="4C6AA3"/>
                </a:solidFill>
              </a:rPr>
              <a:t> </a:t>
            </a:r>
            <a:r>
              <a:rPr lang="es-PE" sz="4000" dirty="0" err="1">
                <a:solidFill>
                  <a:srgbClr val="4C6AA3"/>
                </a:solidFill>
              </a:rPr>
              <a:t>Competitions</a:t>
            </a:r>
            <a:r>
              <a:rPr lang="es-PE" sz="4000" dirty="0">
                <a:solidFill>
                  <a:srgbClr val="4C6AA3"/>
                </a:solidFill>
              </a:rPr>
              <a:t>?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E5DC6F-D662-41C1-830F-B806A7781A6B}"/>
              </a:ext>
            </a:extLst>
          </p:cNvPr>
          <p:cNvSpPr/>
          <p:nvPr/>
        </p:nvSpPr>
        <p:spPr>
          <a:xfrm>
            <a:off x="2707893" y="5472541"/>
            <a:ext cx="6776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b="1" dirty="0"/>
              <a:t>https://es.coursera.org/learn/competitive-data-science</a:t>
            </a:r>
          </a:p>
        </p:txBody>
      </p:sp>
      <p:pic>
        <p:nvPicPr>
          <p:cNvPr id="4098" name="Picture 2" descr="Resultado de imagen para how to win a data science competition">
            <a:extLst>
              <a:ext uri="{FF2B5EF4-FFF2-40B4-BE49-F238E27FC236}">
                <a16:creationId xmlns:a16="http://schemas.microsoft.com/office/drawing/2014/main" id="{EB1F0A57-F0F4-46E2-8DDA-74270002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88" y="2607162"/>
            <a:ext cx="2503714" cy="25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51258-B2C1-4139-98C1-3553225F3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100" y="2326196"/>
            <a:ext cx="4048125" cy="28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4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72"/>
            <a:ext cx="12194975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72"/>
            <a:ext cx="12194975" cy="68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4">
            <a:alphaModFix/>
          </a:blip>
          <a:srcRect l="17652" t="17653" r="17471" b="17821"/>
          <a:stretch/>
        </p:blipFill>
        <p:spPr>
          <a:xfrm>
            <a:off x="1641900" y="1622575"/>
            <a:ext cx="4077725" cy="4228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6000"/>
              </a:srgbClr>
            </a:outerShdw>
          </a:effectLst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5">
            <a:alphaModFix/>
          </a:blip>
          <a:srcRect l="17152" t="17714" r="17427" b="17422"/>
          <a:stretch/>
        </p:blipFill>
        <p:spPr>
          <a:xfrm>
            <a:off x="6432000" y="1628988"/>
            <a:ext cx="4251499" cy="42154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8000"/>
              </a:srgbClr>
            </a:outerShdw>
          </a:effectLst>
        </p:spPr>
      </p:pic>
      <p:sp>
        <p:nvSpPr>
          <p:cNvPr id="120" name="Google Shape;120;p18"/>
          <p:cNvSpPr txBox="1"/>
          <p:nvPr/>
        </p:nvSpPr>
        <p:spPr>
          <a:xfrm>
            <a:off x="653144" y="778075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>
                <a:solidFill>
                  <a:srgbClr val="4C6AA3"/>
                </a:solidFill>
              </a:rPr>
              <a:t>Expositores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72"/>
            <a:ext cx="12194975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2"/>
            <a:ext cx="12194977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72"/>
            <a:ext cx="12194975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3;p20">
            <a:extLst>
              <a:ext uri="{FF2B5EF4-FFF2-40B4-BE49-F238E27FC236}">
                <a16:creationId xmlns:a16="http://schemas.microsoft.com/office/drawing/2014/main" id="{2BBD385E-93E6-4678-B973-06C675D975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b="0" i="0" u="none" strike="noStrike" cap="none">
                <a:solidFill>
                  <a:srgbClr val="4C6AA3"/>
                </a:solidFill>
                <a:latin typeface="Arial"/>
                <a:ea typeface="Arial"/>
                <a:cs typeface="Arial"/>
                <a:sym typeface="Arial"/>
              </a:rPr>
              <a:t>¿Qué es una DATATHON?</a:t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835298" y="1743595"/>
            <a:ext cx="10634616" cy="181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b="0" i="0" u="none" strike="noStrike" cap="none" dirty="0">
                <a:solidFill>
                  <a:srgbClr val="284C91"/>
                </a:solidFill>
                <a:latin typeface="Calibri" panose="020F0502020204030204" pitchFamily="34" charset="0"/>
                <a:ea typeface="PT Sans"/>
                <a:cs typeface="Calibri" panose="020F0502020204030204" pitchFamily="34" charset="0"/>
                <a:sym typeface="PT Sans"/>
              </a:rPr>
              <a:t>Una </a:t>
            </a:r>
            <a:r>
              <a:rPr lang="es-PE" sz="2000" b="0" i="0" u="none" strike="noStrike" cap="none" dirty="0" err="1">
                <a:solidFill>
                  <a:srgbClr val="284C91"/>
                </a:solidFill>
                <a:latin typeface="Calibri" panose="020F0502020204030204" pitchFamily="34" charset="0"/>
                <a:ea typeface="PT Sans"/>
                <a:cs typeface="Calibri" panose="020F0502020204030204" pitchFamily="34" charset="0"/>
                <a:sym typeface="PT Sans"/>
              </a:rPr>
              <a:t>datathon</a:t>
            </a:r>
            <a:r>
              <a:rPr lang="es-PE" sz="2000" b="0" i="0" u="none" strike="noStrike" cap="none" dirty="0">
                <a:solidFill>
                  <a:srgbClr val="284C91"/>
                </a:solidFill>
                <a:latin typeface="Calibri" panose="020F0502020204030204" pitchFamily="34" charset="0"/>
                <a:ea typeface="PT Sans"/>
                <a:cs typeface="Calibri" panose="020F0502020204030204" pitchFamily="34" charset="0"/>
                <a:sym typeface="PT Sans"/>
              </a:rPr>
              <a:t> es </a:t>
            </a:r>
            <a:r>
              <a:rPr lang="es-PE" sz="2000" dirty="0">
                <a:solidFill>
                  <a:srgbClr val="284C91"/>
                </a:solidFill>
                <a:latin typeface="Calibri" panose="020F0502020204030204" pitchFamily="34" charset="0"/>
                <a:ea typeface="PT Sans"/>
                <a:cs typeface="Calibri" panose="020F0502020204030204" pitchFamily="34" charset="0"/>
                <a:sym typeface="PT Sans"/>
              </a:rPr>
              <a:t>una competencia (en el cual todos ganan) donde los participantes - estudiantes y/o profesionales - se enfrentan a casos reales y tienen el reto de desarrollar soluciones analíticas que permitan tomar mejores decisiones en base a la información dada. 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PE" sz="2000" dirty="0">
              <a:solidFill>
                <a:srgbClr val="284C91"/>
              </a:solidFill>
              <a:latin typeface="Calibri" panose="020F0502020204030204" pitchFamily="34" charset="0"/>
              <a:ea typeface="PT Sans"/>
              <a:cs typeface="Calibri" panose="020F0502020204030204" pitchFamily="34" charset="0"/>
              <a:sym typeface="PT Sans"/>
            </a:endParaRPr>
          </a:p>
          <a:p>
            <a:pPr lvl="0" algn="just"/>
            <a:r>
              <a:rPr lang="es-PE" sz="2000" b="0" i="0" u="none" strike="noStrike" cap="none" dirty="0">
                <a:solidFill>
                  <a:srgbClr val="284C91"/>
                </a:solidFill>
                <a:latin typeface="Calibri" panose="020F0502020204030204" pitchFamily="34" charset="0"/>
                <a:ea typeface="PT Sans"/>
                <a:cs typeface="Calibri" panose="020F0502020204030204" pitchFamily="34" charset="0"/>
                <a:sym typeface="PT Sans"/>
              </a:rPr>
              <a:t>Aporta al desarrollo de habilidades analíticas y co</a:t>
            </a:r>
            <a:r>
              <a:rPr lang="es-PE" sz="2000" dirty="0">
                <a:solidFill>
                  <a:srgbClr val="284C91"/>
                </a:solidFill>
                <a:latin typeface="Calibri" panose="020F0502020204030204" pitchFamily="34" charset="0"/>
                <a:ea typeface="PT Sans"/>
                <a:cs typeface="Calibri" panose="020F0502020204030204" pitchFamily="34" charset="0"/>
                <a:sym typeface="PT Sans"/>
              </a:rPr>
              <a:t>laborativas entre los participantes dentro de un entorno real, competitivo y multidisciplinario.</a:t>
            </a:r>
            <a:endParaRPr sz="2000" b="0" i="0" u="none" strike="noStrike" cap="none" dirty="0">
              <a:solidFill>
                <a:srgbClr val="284C91"/>
              </a:solidFill>
              <a:latin typeface="Calibri" panose="020F0502020204030204" pitchFamily="34" charset="0"/>
              <a:ea typeface="PT Sans"/>
              <a:cs typeface="Calibri" panose="020F0502020204030204" pitchFamily="34" charset="0"/>
              <a:sym typeface="PT Sans"/>
            </a:endParaRPr>
          </a:p>
        </p:txBody>
      </p:sp>
      <p:pic>
        <p:nvPicPr>
          <p:cNvPr id="7170" name="Picture 2" descr="Imagen relacionada">
            <a:extLst>
              <a:ext uri="{FF2B5EF4-FFF2-40B4-BE49-F238E27FC236}">
                <a16:creationId xmlns:a16="http://schemas.microsoft.com/office/drawing/2014/main" id="{11F7F47A-A17D-4C2F-BC40-AC0F61D8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02" y="3650123"/>
            <a:ext cx="2491018" cy="205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>
                <a:solidFill>
                  <a:srgbClr val="4C6AA3"/>
                </a:solidFill>
              </a:rPr>
              <a:t>¿Por qué participar?</a:t>
            </a:r>
            <a:endParaRPr dirty="0"/>
          </a:p>
        </p:txBody>
      </p:sp>
      <p:sp>
        <p:nvSpPr>
          <p:cNvPr id="135" name="Google Shape;135;p20"/>
          <p:cNvSpPr txBox="1"/>
          <p:nvPr/>
        </p:nvSpPr>
        <p:spPr>
          <a:xfrm>
            <a:off x="4842968" y="4823525"/>
            <a:ext cx="2520000" cy="4287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latin typeface="Calibri"/>
                <a:ea typeface="Calibri"/>
                <a:cs typeface="Calibri"/>
                <a:sym typeface="Calibri"/>
              </a:rPr>
              <a:t>Premios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4842968" y="3494600"/>
            <a:ext cx="2520000" cy="4287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latin typeface="Calibri"/>
                <a:ea typeface="Calibri"/>
                <a:cs typeface="Calibri"/>
                <a:sym typeface="Calibri"/>
              </a:rPr>
              <a:t>Diversión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4842968" y="2830138"/>
            <a:ext cx="2520000" cy="4287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latin typeface="Calibri"/>
                <a:ea typeface="Calibri"/>
                <a:cs typeface="Calibri"/>
                <a:sym typeface="Calibri"/>
              </a:rPr>
              <a:t>Experiencia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4842968" y="2165675"/>
            <a:ext cx="2520000" cy="4287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latin typeface="Calibri"/>
                <a:ea typeface="Calibri"/>
                <a:cs typeface="Calibri"/>
                <a:sym typeface="Calibri"/>
              </a:rPr>
              <a:t>Aprendizaje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4842968" y="4159063"/>
            <a:ext cx="2520000" cy="4287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latin typeface="Calibri"/>
                <a:ea typeface="Calibri"/>
                <a:cs typeface="Calibri"/>
                <a:sym typeface="Calibri"/>
              </a:rPr>
              <a:t>Red de contactos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16925" y="1669400"/>
            <a:ext cx="902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Por:</a:t>
            </a:r>
            <a:endParaRPr dirty="0"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s-PE" sz="4000" dirty="0">
                <a:solidFill>
                  <a:srgbClr val="4C6AA3"/>
                </a:solidFill>
              </a:rPr>
              <a:t>¿Por qué participar?</a:t>
            </a:r>
            <a:endParaRPr dirty="0"/>
          </a:p>
        </p:txBody>
      </p:sp>
      <p:sp>
        <p:nvSpPr>
          <p:cNvPr id="135" name="Google Shape;135;p20"/>
          <p:cNvSpPr txBox="1"/>
          <p:nvPr/>
        </p:nvSpPr>
        <p:spPr>
          <a:xfrm>
            <a:off x="1100525" y="4823525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Premios</a:t>
            </a:r>
            <a:endParaRPr dirty="0"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100525" y="3494600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Diversión</a:t>
            </a:r>
            <a:endParaRPr dirty="0"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100525" y="2830138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Experiencia</a:t>
            </a:r>
            <a:endParaRPr dirty="0"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00525" y="2165675"/>
            <a:ext cx="2520000" cy="428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rnd"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000"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Aprendizaje</a:t>
            </a:r>
            <a:endParaRPr dirty="0"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100525" y="4159063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Red de contactos</a:t>
            </a:r>
            <a:endParaRPr dirty="0">
              <a:sym typeface="Calibri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16925" y="1669400"/>
            <a:ext cx="902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Por:</a:t>
            </a:r>
            <a:endParaRPr dirty="0"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57800-41DB-4251-BD1F-3206BB8DEE0C}"/>
              </a:ext>
            </a:extLst>
          </p:cNvPr>
          <p:cNvSpPr txBox="1"/>
          <p:nvPr/>
        </p:nvSpPr>
        <p:spPr>
          <a:xfrm>
            <a:off x="4346518" y="2210748"/>
            <a:ext cx="7481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 enfrentas a nuevos retos que te permiten mejorar o aprender nuevos </a:t>
            </a:r>
            <a:r>
              <a:rPr lang="es-P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skills</a:t>
            </a: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como: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73961-6745-47AD-ADB0-FA4014929E7E}"/>
              </a:ext>
            </a:extLst>
          </p:cNvPr>
          <p:cNvSpPr txBox="1"/>
          <p:nvPr/>
        </p:nvSpPr>
        <p:spPr>
          <a:xfrm>
            <a:off x="4455268" y="2538963"/>
            <a:ext cx="3368230" cy="2610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El caso de negocio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Visualización de Datos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Algoritmos de Modelamiento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Procesamiento del Lenguaje Natural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Reconocimiento de Imágenes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Sistemas de Recomendación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AA039-B75A-408B-B49B-DEABA63737A2}"/>
              </a:ext>
            </a:extLst>
          </p:cNvPr>
          <p:cNvSpPr txBox="1"/>
          <p:nvPr/>
        </p:nvSpPr>
        <p:spPr>
          <a:xfrm>
            <a:off x="8222579" y="2635357"/>
            <a:ext cx="3259226" cy="1749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Modelos de Optimización (</a:t>
            </a:r>
            <a:r>
              <a:rPr lang="es-PE" dirty="0" err="1"/>
              <a:t>ejm</a:t>
            </a:r>
            <a:r>
              <a:rPr lang="es-PE" dirty="0"/>
              <a:t>. PL)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Presentación de Resultados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Aplicación en el Negocio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Entre otros…</a:t>
            </a:r>
          </a:p>
        </p:txBody>
      </p:sp>
    </p:spTree>
    <p:extLst>
      <p:ext uri="{BB962C8B-B14F-4D97-AF65-F5344CB8AC3E}">
        <p14:creationId xmlns:p14="http://schemas.microsoft.com/office/powerpoint/2010/main" val="407972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4"/>
            <a:ext cx="12194975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s-PE" sz="4000" dirty="0">
                <a:solidFill>
                  <a:srgbClr val="4C6AA3"/>
                </a:solidFill>
              </a:rPr>
              <a:t>¿Por qué participar?</a:t>
            </a:r>
            <a:endParaRPr dirty="0"/>
          </a:p>
        </p:txBody>
      </p:sp>
      <p:sp>
        <p:nvSpPr>
          <p:cNvPr id="135" name="Google Shape;135;p20"/>
          <p:cNvSpPr txBox="1"/>
          <p:nvPr/>
        </p:nvSpPr>
        <p:spPr>
          <a:xfrm>
            <a:off x="1100525" y="4823525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Premios</a:t>
            </a:r>
            <a:endParaRPr dirty="0"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100525" y="3494600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Diversión</a:t>
            </a:r>
            <a:endParaRPr dirty="0"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100525" y="2830138"/>
            <a:ext cx="2520000" cy="428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rnd"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Experiencia</a:t>
            </a:r>
            <a:endParaRPr dirty="0"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00525" y="2165675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Aprendizaje</a:t>
            </a:r>
            <a:endParaRPr dirty="0"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100525" y="4159063"/>
            <a:ext cx="2520000" cy="428700"/>
          </a:xfrm>
          <a:prstGeom prst="rect">
            <a:avLst/>
          </a:prstGeom>
          <a:solidFill>
            <a:schemeClr val="lt1">
              <a:alpha val="80000"/>
            </a:schemeClr>
          </a:solidFill>
          <a:ln cap="rnd">
            <a:solidFill>
              <a:schemeClr val="accent5">
                <a:alpha val="2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Red de contactos</a:t>
            </a:r>
            <a:endParaRPr dirty="0">
              <a:sym typeface="Calibri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16925" y="1669400"/>
            <a:ext cx="902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PE" dirty="0">
                <a:sym typeface="Calibri"/>
              </a:rPr>
              <a:t>Por:</a:t>
            </a:r>
            <a:endParaRPr dirty="0"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DD2371-1F23-487B-948A-972A268C2E56}"/>
              </a:ext>
            </a:extLst>
          </p:cNvPr>
          <p:cNvSpPr txBox="1"/>
          <p:nvPr/>
        </p:nvSpPr>
        <p:spPr>
          <a:xfrm>
            <a:off x="4467089" y="2696043"/>
            <a:ext cx="5907386" cy="2610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Te sientes engreído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Te enfrentas a casos de negocio reales (empresas, organizaciones)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Perfeccionas tus habilidades de modelamiento predictivo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Presentas tu solución a los líderes del negocio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Cooperas y aprendes de los demás (tanto de tu equipo y de otros)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/>
              <a:t>Incrementas tu portafolio de proyectos en 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A78B9-C4AA-4F06-96DD-F365E4C5BBAE}"/>
              </a:ext>
            </a:extLst>
          </p:cNvPr>
          <p:cNvSpPr txBox="1"/>
          <p:nvPr/>
        </p:nvSpPr>
        <p:spPr>
          <a:xfrm>
            <a:off x="4330897" y="2235151"/>
            <a:ext cx="766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Lo que puedes ganar como experiencia va a depender del tipo de competición al que te </a:t>
            </a:r>
          </a:p>
          <a:p>
            <a:r>
              <a:rPr lang="es-PE" b="1" dirty="0"/>
              <a:t>enfrentes, si es presencial o netamente online.</a:t>
            </a:r>
          </a:p>
        </p:txBody>
      </p:sp>
    </p:spTree>
    <p:extLst>
      <p:ext uri="{BB962C8B-B14F-4D97-AF65-F5344CB8AC3E}">
        <p14:creationId xmlns:p14="http://schemas.microsoft.com/office/powerpoint/2010/main" val="10382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653</Words>
  <Application>Microsoft Office PowerPoint</Application>
  <PresentationFormat>Widescreen</PresentationFormat>
  <Paragraphs>148</Paragraphs>
  <Slides>52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KRFC</dc:creator>
  <cp:lastModifiedBy>Keven Fernandez Carrillo</cp:lastModifiedBy>
  <cp:revision>90</cp:revision>
  <dcterms:modified xsi:type="dcterms:W3CDTF">2019-03-02T16:53:39Z</dcterms:modified>
</cp:coreProperties>
</file>